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Montserrat"/>
      <p:regular r:id="rId32"/>
      <p:bold r:id="rId33"/>
      <p:italic r:id="rId34"/>
      <p:boldItalic r:id="rId35"/>
    </p:embeddedFont>
    <p:embeddedFont>
      <p:font typeface="Average"/>
      <p:regular r:id="rId36"/>
    </p:embeddedFont>
    <p:embeddedFont>
      <p:font typeface="Roboto Mono"/>
      <p:regular r:id="rId37"/>
      <p:bold r:id="rId38"/>
      <p:italic r:id="rId39"/>
      <p:boldItalic r:id="rId40"/>
    </p:embeddedFont>
    <p:embeddedFont>
      <p:font typeface="Merriweather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6DBC0B0-29C5-4FBE-B235-411DC375079D}">
  <a:tblStyle styleId="{56DBC0B0-29C5-4FBE-B235-411DC37507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Italic.fntdata"/><Relationship Id="rId20" Type="http://schemas.openxmlformats.org/officeDocument/2006/relationships/slide" Target="slides/slide14.xml"/><Relationship Id="rId42" Type="http://schemas.openxmlformats.org/officeDocument/2006/relationships/font" Target="fonts/Merriweather-bold.fntdata"/><Relationship Id="rId41" Type="http://schemas.openxmlformats.org/officeDocument/2006/relationships/font" Target="fonts/Merriweather-regular.fntdata"/><Relationship Id="rId22" Type="http://schemas.openxmlformats.org/officeDocument/2006/relationships/slide" Target="slides/slide16.xml"/><Relationship Id="rId44" Type="http://schemas.openxmlformats.org/officeDocument/2006/relationships/font" Target="fonts/Merriweather-boldItalic.fntdata"/><Relationship Id="rId21" Type="http://schemas.openxmlformats.org/officeDocument/2006/relationships/slide" Target="slides/slide15.xml"/><Relationship Id="rId43" Type="http://schemas.openxmlformats.org/officeDocument/2006/relationships/font" Target="fonts/Merriweather-italic.fntdata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-bold.fntdata"/><Relationship Id="rId10" Type="http://schemas.openxmlformats.org/officeDocument/2006/relationships/slide" Target="slides/slide4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7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6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9.xml"/><Relationship Id="rId37" Type="http://schemas.openxmlformats.org/officeDocument/2006/relationships/font" Target="fonts/RobotoMono-regular.fntdata"/><Relationship Id="rId14" Type="http://schemas.openxmlformats.org/officeDocument/2006/relationships/slide" Target="slides/slide8.xml"/><Relationship Id="rId36" Type="http://schemas.openxmlformats.org/officeDocument/2006/relationships/font" Target="fonts/Average-regular.fntdata"/><Relationship Id="rId17" Type="http://schemas.openxmlformats.org/officeDocument/2006/relationships/slide" Target="slides/slide11.xml"/><Relationship Id="rId39" Type="http://schemas.openxmlformats.org/officeDocument/2006/relationships/font" Target="fonts/RobotoMono-italic.fntdata"/><Relationship Id="rId16" Type="http://schemas.openxmlformats.org/officeDocument/2006/relationships/slide" Target="slides/slide10.xml"/><Relationship Id="rId38" Type="http://schemas.openxmlformats.org/officeDocument/2006/relationships/font" Target="fonts/RobotoMon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58665d89c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58665d89c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8665d89c3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58665d89c3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8665d89c3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8665d89c3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86e1c6833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586e1c6833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86e1c6833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86e1c6833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86e1c6833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86e1c6833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58665d89c3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58665d89c3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586e1c6833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586e1c6833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8665d89c3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8665d89c3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8665d89c3_1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8665d89c3_1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58718e7a17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58718e7a17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8665d89c3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8665d89c3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8665d89c3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58665d89c3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58665d89c3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58665d89c3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8665d89c3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58665d89c3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8665d89c3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8665d89c3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2" name="Google Shape;62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1" name="Google Shape;81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83" name="Google Shape;83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84" name="Google Shape;84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5" name="Google Shape;85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7" name="Google Shape;87;p14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4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" name="Google Shape;91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2" name="Google Shape;92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" name="Google Shape;98;p1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3" name="Google Shape;103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9" name="Google Shape;109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1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" name="Google Shape;11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5" name="Google Shape;11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Google Shape;117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8" name="Google Shape;11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9" name="Google Shape;119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6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and GitHub Overview</a:t>
            </a:r>
            <a:endParaRPr/>
          </a:p>
        </p:txBody>
      </p:sp>
      <p:sp>
        <p:nvSpPr>
          <p:cNvPr id="125" name="Google Shape;125;p17"/>
          <p:cNvSpPr txBox="1"/>
          <p:nvPr>
            <p:ph idx="1" type="subTitle"/>
          </p:nvPr>
        </p:nvSpPr>
        <p:spPr>
          <a:xfrm>
            <a:off x="311700" y="1878550"/>
            <a:ext cx="57024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 A Guide to Version Control and Collaboration</a:t>
            </a:r>
            <a:endParaRPr/>
          </a:p>
        </p:txBody>
      </p:sp>
      <p:sp>
        <p:nvSpPr>
          <p:cNvPr id="126" name="Google Shape;126;p17"/>
          <p:cNvSpPr txBox="1"/>
          <p:nvPr/>
        </p:nvSpPr>
        <p:spPr>
          <a:xfrm>
            <a:off x="6630300" y="4326300"/>
            <a:ext cx="3991800" cy="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Presented by </a:t>
            </a:r>
            <a:br>
              <a:rPr lang="en-GB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GB" sz="3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SRIPRIYA</a:t>
            </a:r>
            <a:endParaRPr sz="3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GitHub?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6"/>
          <p:cNvSpPr txBox="1"/>
          <p:nvPr>
            <p:ph idx="1" type="body"/>
          </p:nvPr>
        </p:nvSpPr>
        <p:spPr>
          <a:xfrm>
            <a:off x="4644675" y="187525"/>
            <a:ext cx="4166400" cy="48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7484"/>
              <a:t>GitHub is a website (and cloud service) where you can store and share your Git repositories online.</a:t>
            </a:r>
            <a:endParaRPr sz="7484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7484"/>
              <a:t>It works with Git and adds extra features like:</a:t>
            </a:r>
            <a:endParaRPr b="1" sz="7484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484"/>
          </a:p>
          <a:p>
            <a:pPr indent="-34742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-GB" sz="7484"/>
              <a:t>Backup:</a:t>
            </a:r>
            <a:r>
              <a:rPr lang="en-GB" sz="7484"/>
              <a:t> Your code is safely stored in the cloud</a:t>
            </a:r>
            <a:endParaRPr sz="7484"/>
          </a:p>
          <a:p>
            <a:pPr indent="-347420" lvl="0" marL="457200" marR="3810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7484"/>
              <a:t>Collaboration:</a:t>
            </a:r>
            <a:r>
              <a:rPr lang="en-GB" sz="7484"/>
              <a:t> Teams can work on the same project from anywhere</a:t>
            </a:r>
            <a:endParaRPr sz="7484"/>
          </a:p>
          <a:p>
            <a:pPr indent="-347420" lvl="0" marL="457200" marR="3810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7484"/>
              <a:t>Version control:</a:t>
            </a:r>
            <a:r>
              <a:rPr lang="en-GB" sz="7484"/>
              <a:t> Keeps track of all changes made to the project</a:t>
            </a:r>
            <a:endParaRPr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7484"/>
              <a:t> </a:t>
            </a:r>
            <a:endParaRPr b="1"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6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GitHub?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7"/>
          <p:cNvSpPr txBox="1"/>
          <p:nvPr>
            <p:ph idx="1" type="body"/>
          </p:nvPr>
        </p:nvSpPr>
        <p:spPr>
          <a:xfrm>
            <a:off x="4644675" y="187525"/>
            <a:ext cx="4166400" cy="48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7484">
                <a:solidFill>
                  <a:schemeClr val="lt2"/>
                </a:solidFill>
              </a:rPr>
              <a:t>Pull Requests:</a:t>
            </a:r>
            <a:r>
              <a:rPr lang="en-GB" sz="7484">
                <a:solidFill>
                  <a:schemeClr val="lt2"/>
                </a:solidFill>
              </a:rPr>
              <a:t> Discuss and review changes before merging them</a:t>
            </a:r>
            <a:endParaRPr sz="7484">
              <a:solidFill>
                <a:schemeClr val="lt2"/>
              </a:solidFill>
            </a:endParaRPr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7484">
                <a:solidFill>
                  <a:schemeClr val="lt2"/>
                </a:solidFill>
              </a:rPr>
              <a:t>Open Source: </a:t>
            </a:r>
            <a:r>
              <a:rPr lang="en-GB" sz="7484">
                <a:solidFill>
                  <a:schemeClr val="lt2"/>
                </a:solidFill>
              </a:rPr>
              <a:t>Share your code with the world (if you want!)</a:t>
            </a:r>
            <a:endParaRPr sz="7484">
              <a:solidFill>
                <a:schemeClr val="lt2"/>
              </a:solidFill>
            </a:endParaRPr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7484">
                <a:solidFill>
                  <a:schemeClr val="lt2"/>
                </a:solidFill>
              </a:rPr>
              <a:t>In short:</a:t>
            </a:r>
            <a:endParaRPr b="1" sz="7484">
              <a:solidFill>
                <a:schemeClr val="lt2"/>
              </a:solidFill>
            </a:endParaRPr>
          </a:p>
          <a:p>
            <a:pPr indent="-347420" lvl="0" marL="457200" marR="381000" rtl="0" algn="l">
              <a:spcBef>
                <a:spcPts val="1200"/>
              </a:spcBef>
              <a:spcAft>
                <a:spcPts val="0"/>
              </a:spcAft>
              <a:buClr>
                <a:schemeClr val="lt2"/>
              </a:buClr>
              <a:buSzPct val="100000"/>
              <a:buChar char="●"/>
            </a:pPr>
            <a:r>
              <a:rPr lang="en-GB" sz="7484">
                <a:solidFill>
                  <a:schemeClr val="lt2"/>
                </a:solidFill>
              </a:rPr>
              <a:t>Git is the tool to track changes,</a:t>
            </a:r>
            <a:endParaRPr sz="7484">
              <a:solidFill>
                <a:schemeClr val="lt2"/>
              </a:solidFill>
            </a:endParaRPr>
          </a:p>
          <a:p>
            <a:pPr indent="-347420" lvl="0" marL="457200" marR="3810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Char char="●"/>
            </a:pPr>
            <a:r>
              <a:rPr lang="en-GB" sz="7484">
                <a:solidFill>
                  <a:schemeClr val="lt2"/>
                </a:solidFill>
              </a:rPr>
              <a:t>GitHub is where you can save and share those changes online.</a:t>
            </a:r>
            <a:endParaRPr sz="7484">
              <a:solidFill>
                <a:schemeClr val="lt2"/>
              </a:solidFill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484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7484"/>
              <a:t> </a:t>
            </a:r>
            <a:endParaRPr b="1"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6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Branching and Merging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8"/>
          <p:cNvSpPr txBox="1"/>
          <p:nvPr>
            <p:ph idx="1" type="body"/>
          </p:nvPr>
        </p:nvSpPr>
        <p:spPr>
          <a:xfrm>
            <a:off x="4698250" y="214325"/>
            <a:ext cx="4166400" cy="476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7200">
                <a:latin typeface="Arial"/>
                <a:ea typeface="Arial"/>
                <a:cs typeface="Arial"/>
                <a:sym typeface="Arial"/>
              </a:rPr>
              <a:t>1.What is a branch?</a:t>
            </a:r>
            <a:endParaRPr b="1" sz="72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GB" sz="7200">
                <a:latin typeface="Arial"/>
                <a:ea typeface="Arial"/>
                <a:cs typeface="Arial"/>
                <a:sym typeface="Arial"/>
              </a:rPr>
              <a:t>A branch is an independent line of development within a Git repository.</a:t>
            </a:r>
            <a:endParaRPr sz="7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7200">
                <a:latin typeface="Arial"/>
                <a:ea typeface="Arial"/>
                <a:cs typeface="Arial"/>
                <a:sym typeface="Arial"/>
              </a:rPr>
              <a:t>2.Creating and switching branches</a:t>
            </a:r>
            <a:endParaRPr b="1" sz="72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GB" sz="7200">
                <a:latin typeface="Arial"/>
                <a:ea typeface="Arial"/>
                <a:cs typeface="Arial"/>
                <a:sym typeface="Arial"/>
              </a:rPr>
              <a:t>You can create a new branch and move to it for isolated development.</a:t>
            </a:r>
            <a:endParaRPr sz="7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7200">
                <a:latin typeface="Arial"/>
                <a:ea typeface="Arial"/>
                <a:cs typeface="Arial"/>
                <a:sym typeface="Arial"/>
              </a:rPr>
              <a:t>3.Merging branches</a:t>
            </a:r>
            <a:endParaRPr b="1" sz="72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GB" sz="7200">
                <a:latin typeface="Arial"/>
                <a:ea typeface="Arial"/>
                <a:cs typeface="Arial"/>
                <a:sym typeface="Arial"/>
              </a:rPr>
              <a:t>Combining changes from one branch into another.</a:t>
            </a:r>
            <a:endParaRPr sz="7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7200">
                <a:latin typeface="Arial"/>
                <a:ea typeface="Arial"/>
                <a:cs typeface="Arial"/>
                <a:sym typeface="Arial"/>
              </a:rPr>
              <a:t>4.Resolving conflicts</a:t>
            </a:r>
            <a:endParaRPr b="1" sz="7200"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ct val="100000"/>
              <a:buFont typeface="Arial"/>
              <a:buChar char="●"/>
            </a:pPr>
            <a:r>
              <a:rPr lang="en-GB" sz="7200">
                <a:latin typeface="Arial"/>
                <a:ea typeface="Arial"/>
                <a:cs typeface="Arial"/>
                <a:sym typeface="Arial"/>
              </a:rPr>
              <a:t>Manually fixing code when Git can't automatically merge changes.</a:t>
            </a:r>
            <a:endParaRPr sz="72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7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5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5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6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Branching Strategies</a:t>
            </a:r>
            <a:endParaRPr/>
          </a:p>
        </p:txBody>
      </p:sp>
      <p:sp>
        <p:nvSpPr>
          <p:cNvPr id="207" name="Google Shape;207;p29"/>
          <p:cNvSpPr txBox="1"/>
          <p:nvPr/>
        </p:nvSpPr>
        <p:spPr>
          <a:xfrm>
            <a:off x="401825" y="1540375"/>
            <a:ext cx="8036700" cy="30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8" name="Google Shape;208;p29"/>
          <p:cNvSpPr txBox="1"/>
          <p:nvPr/>
        </p:nvSpPr>
        <p:spPr>
          <a:xfrm>
            <a:off x="120550" y="1460000"/>
            <a:ext cx="8894100" cy="3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9" name="Google Shape;209;p29"/>
          <p:cNvSpPr txBox="1"/>
          <p:nvPr/>
        </p:nvSpPr>
        <p:spPr>
          <a:xfrm>
            <a:off x="241100" y="1446600"/>
            <a:ext cx="8291100" cy="4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2"/>
                </a:solidFill>
              </a:rPr>
              <a:t>These are the </a:t>
            </a:r>
            <a:r>
              <a:rPr b="1" lang="en-GB" sz="1800">
                <a:solidFill>
                  <a:schemeClr val="lt2"/>
                </a:solidFill>
              </a:rPr>
              <a:t>5 main branches</a:t>
            </a:r>
            <a:r>
              <a:rPr lang="en-GB" sz="1800">
                <a:solidFill>
                  <a:schemeClr val="lt2"/>
                </a:solidFill>
              </a:rPr>
              <a:t> in a Git flow strategy: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0" name="Google Shape;210;p29"/>
          <p:cNvSpPr txBox="1"/>
          <p:nvPr/>
        </p:nvSpPr>
        <p:spPr>
          <a:xfrm>
            <a:off x="388450" y="2156525"/>
            <a:ext cx="8443800" cy="27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Main        </a:t>
            </a: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Final, production-ready code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Develop  </a:t>
            </a: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develop Main development branch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Feature   </a:t>
            </a: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For new features (from develop)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Release  </a:t>
            </a: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Prepares code for production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Hotfix    </a:t>
            </a: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Quick fixes to production bugs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Commands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0"/>
          <p:cNvSpPr txBox="1"/>
          <p:nvPr/>
        </p:nvSpPr>
        <p:spPr>
          <a:xfrm>
            <a:off x="401825" y="1540375"/>
            <a:ext cx="8036700" cy="30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7" name="Google Shape;217;p30"/>
          <p:cNvSpPr txBox="1"/>
          <p:nvPr/>
        </p:nvSpPr>
        <p:spPr>
          <a:xfrm>
            <a:off x="120550" y="1460000"/>
            <a:ext cx="8894100" cy="3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1. git --version         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2. git config --global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3. git config --list    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4. git remote -v        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5. git fetch                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6. git init                   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7. git clone              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8. git status           </a:t>
            </a: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9. git add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10. git commit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11. git push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12. git pull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Commands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1"/>
          <p:cNvSpPr txBox="1"/>
          <p:nvPr/>
        </p:nvSpPr>
        <p:spPr>
          <a:xfrm>
            <a:off x="401825" y="1540375"/>
            <a:ext cx="8036700" cy="30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31"/>
          <p:cNvSpPr txBox="1"/>
          <p:nvPr/>
        </p:nvSpPr>
        <p:spPr>
          <a:xfrm>
            <a:off x="120550" y="1205500"/>
            <a:ext cx="8894100" cy="36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13. git log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14. .gitignore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15. git cherry-pick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16. git rebase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17. git squash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18. git stash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19. git stash pop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20. git empty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21. git branch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22. git log --graph --all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23. git tag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24. git reset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25. git revert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26. git merge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Commands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2"/>
          <p:cNvSpPr txBox="1"/>
          <p:nvPr/>
        </p:nvSpPr>
        <p:spPr>
          <a:xfrm>
            <a:off x="401825" y="1540375"/>
            <a:ext cx="8036700" cy="30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1" name="Google Shape;231;p32"/>
          <p:cNvSpPr txBox="1"/>
          <p:nvPr/>
        </p:nvSpPr>
        <p:spPr>
          <a:xfrm>
            <a:off x="120550" y="1460000"/>
            <a:ext cx="8894100" cy="3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27. git commit --amend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28. git restore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vs GitHub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3"/>
          <p:cNvSpPr txBox="1"/>
          <p:nvPr/>
        </p:nvSpPr>
        <p:spPr>
          <a:xfrm>
            <a:off x="401825" y="1540375"/>
            <a:ext cx="8036700" cy="3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                     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                        </a:t>
            </a:r>
            <a:r>
              <a:rPr b="1" lang="en-GB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Features </a:t>
            </a:r>
            <a:r>
              <a:rPr lang="en-GB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 </a:t>
            </a:r>
            <a:r>
              <a:rPr b="1" lang="en-GB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Git </a:t>
            </a:r>
            <a:r>
              <a:rPr lang="en-GB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                                    </a:t>
            </a:r>
            <a:r>
              <a:rPr b="1" lang="en-GB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GitHub</a:t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238" name="Google Shape;238;p33"/>
          <p:cNvGraphicFramePr/>
          <p:nvPr/>
        </p:nvGraphicFramePr>
        <p:xfrm>
          <a:off x="1046250" y="2068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{56DBC0B0-29C5-4FBE-B235-411DC375079D}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What is it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A tool to track changes in code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A website/platform to store git project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Installed on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LOcal computer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Runs on the cloud(online)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Stores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Your local repository(commits,history)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Remote repositories (shared projects)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Access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Work offline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Requires internet to access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Use case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Track changes,commit code ,branch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2"/>
                          </a:solidFill>
                        </a:rPr>
                        <a:t>Collaborate,shared backup,pull request</a:t>
                      </a:r>
                      <a:endParaRPr>
                        <a:solidFill>
                          <a:schemeClr val="lt2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Collaboration in GitHub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4"/>
          <p:cNvSpPr txBox="1"/>
          <p:nvPr/>
        </p:nvSpPr>
        <p:spPr>
          <a:xfrm>
            <a:off x="4572000" y="500925"/>
            <a:ext cx="4286400" cy="6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1.Working with teams</a:t>
            </a:r>
            <a:endParaRPr b="1"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Teams collaborate by sharing code through branches and remote repositories.</a:t>
            </a:r>
            <a:endParaRPr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2.Pull requests</a:t>
            </a:r>
            <a:endParaRPr b="1"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A request to merge code from one branch to another, usually reviewed before merging.</a:t>
            </a:r>
            <a:endParaRPr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3.Code reviews</a:t>
            </a:r>
            <a:endParaRPr b="1"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Team members review and comment on code changes before merging.</a:t>
            </a:r>
            <a:endParaRPr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4.Managing issues and discussions</a:t>
            </a:r>
            <a:endParaRPr b="1"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GitHub allows tracking bugs, features, and team conversations using issues and discussion threads.</a:t>
            </a:r>
            <a:endParaRPr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Best Practices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5"/>
          <p:cNvSpPr txBox="1"/>
          <p:nvPr>
            <p:ph idx="1" type="body"/>
          </p:nvPr>
        </p:nvSpPr>
        <p:spPr>
          <a:xfrm>
            <a:off x="4644675" y="187525"/>
            <a:ext cx="4166400" cy="48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Write clear commit messages</a:t>
            </a:r>
            <a:br>
              <a:rPr b="1"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Explain what you changed and why.</a:t>
            </a:r>
            <a:br>
              <a:rPr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endParaRPr sz="60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Commit frequently</a:t>
            </a:r>
            <a:br>
              <a:rPr b="1"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Save your progress often with small changes.</a:t>
            </a:r>
            <a:br>
              <a:rPr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endParaRPr sz="60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Pull before you push</a:t>
            </a:r>
            <a:br>
              <a:rPr b="1"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Update your local code with others’ changes first.</a:t>
            </a:r>
            <a:br>
              <a:rPr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endParaRPr sz="60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b="1" lang="en-GB" sz="6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.gitignore</a:t>
            </a:r>
            <a:br>
              <a:rPr b="1" lang="en-GB" sz="6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r>
              <a:rPr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Prevent unwanted files (like logs or secrets) from being added.</a:t>
            </a:r>
            <a:br>
              <a:rPr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endParaRPr sz="60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Don’t commit secrets</a:t>
            </a:r>
            <a:br>
              <a:rPr b="1"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GB" sz="60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 Never add passwords or keys to the repository.</a:t>
            </a:r>
            <a:endParaRPr sz="60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6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>
            <a:off x="991200" y="522375"/>
            <a:ext cx="5813100" cy="84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132" name="Google Shape;132;p18"/>
          <p:cNvSpPr txBox="1"/>
          <p:nvPr/>
        </p:nvSpPr>
        <p:spPr>
          <a:xfrm>
            <a:off x="1294300" y="2183300"/>
            <a:ext cx="3018300" cy="2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Overview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3" name="Google Shape;133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428800" y="1366275"/>
            <a:ext cx="3120900" cy="322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Project objective</a:t>
            </a:r>
            <a:endParaRPr sz="19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Target audience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6" name="Google Shape;136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Market trends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7" name="Google Shape;137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Cycle diagram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8" name="Google Shape;138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Introducing: Lorem ipsum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9" name="Google Shape;139;p18"/>
          <p:cNvSpPr txBox="1"/>
          <p:nvPr/>
        </p:nvSpPr>
        <p:spPr>
          <a:xfrm>
            <a:off x="3951375" y="1460000"/>
            <a:ext cx="3018300" cy="316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desktop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Branching and Merging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Collaboration with GitHub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Best Practices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Summary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mobile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landscape view on tablet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0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Spotlight on wearables</a:t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18"/>
          <p:cNvSpPr txBox="1"/>
          <p:nvPr/>
        </p:nvSpPr>
        <p:spPr>
          <a:xfrm>
            <a:off x="348250" y="1393025"/>
            <a:ext cx="3268200" cy="322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</a:t>
            </a: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is Git?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Why Use Git?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Git Basics and Workflow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Common Git Commands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is GitHub?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Roboto"/>
              <a:buChar char="●"/>
            </a:pPr>
            <a: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Git vs GitHub</a:t>
            </a:r>
            <a:br>
              <a:rPr lang="en-GB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6"/>
          <p:cNvSpPr txBox="1"/>
          <p:nvPr>
            <p:ph idx="1" type="body"/>
          </p:nvPr>
        </p:nvSpPr>
        <p:spPr>
          <a:xfrm>
            <a:off x="4644675" y="187525"/>
            <a:ext cx="4166400" cy="48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7200"/>
              <a:t>Git for version control</a:t>
            </a:r>
            <a:br>
              <a:rPr b="1" lang="en-GB" sz="7200"/>
            </a:br>
            <a:endParaRPr b="1" sz="72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7200"/>
              <a:t>GitHub for collaboration</a:t>
            </a:r>
            <a:br>
              <a:rPr b="1" lang="en-GB" sz="7200"/>
            </a:br>
            <a:endParaRPr b="1" sz="72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7200"/>
              <a:t>Core commands and workflows</a:t>
            </a:r>
            <a:br>
              <a:rPr b="1" lang="en-GB" sz="7200"/>
            </a:br>
            <a:endParaRPr b="1" sz="7200"/>
          </a:p>
          <a:p>
            <a:pPr indent="0" lvl="0" marL="381000" marR="3810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7200"/>
              <a:t>Importance of branching and best practices</a:t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6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7"/>
          <p:cNvSpPr txBox="1"/>
          <p:nvPr/>
        </p:nvSpPr>
        <p:spPr>
          <a:xfrm>
            <a:off x="2397625" y="1942225"/>
            <a:ext cx="4339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Thank you!</a:t>
            </a:r>
            <a:endParaRPr sz="48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/>
          <p:nvPr>
            <p:ph type="title"/>
          </p:nvPr>
        </p:nvSpPr>
        <p:spPr>
          <a:xfrm>
            <a:off x="311725" y="500925"/>
            <a:ext cx="3706500" cy="10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Git?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3810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800"/>
              <a:t>Git is a tool that helps you track changes in your code. It is a </a:t>
            </a:r>
            <a:r>
              <a:rPr b="1" lang="en-GB" sz="1800"/>
              <a:t>version control tool.</a:t>
            </a:r>
            <a:endParaRPr sz="1800"/>
          </a:p>
        </p:txBody>
      </p:sp>
      <p:sp>
        <p:nvSpPr>
          <p:cNvPr id="147" name="Google Shape;147;p19"/>
          <p:cNvSpPr txBox="1"/>
          <p:nvPr/>
        </p:nvSpPr>
        <p:spPr>
          <a:xfrm>
            <a:off x="254500" y="2464600"/>
            <a:ext cx="3107400" cy="21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rPr>
              <a:t>What is version control tool?</a:t>
            </a:r>
            <a:endParaRPr sz="2800">
              <a:solidFill>
                <a:schemeClr val="lt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4598175" y="2081325"/>
            <a:ext cx="4259400" cy="25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Version Control is a system that helps you save different versions of your project (like saving copies of a file over time), so you can: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Go back to previous versions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Track changes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</a:pPr>
            <a:r>
              <a:rPr lang="en-GB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Collaborate with others safely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version control Tool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0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-GB" sz="2100"/>
              <a:t>Two Types of Version Control:</a:t>
            </a:r>
            <a:endParaRPr b="1" sz="21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100"/>
              <a:t>1.Centralized Version Control System (CV</a:t>
            </a:r>
            <a:r>
              <a:rPr lang="en-GB" sz="2100"/>
              <a:t>CS)</a:t>
            </a:r>
            <a:endParaRPr sz="2100"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2.Distributed Version Control System.</a:t>
            </a:r>
            <a:endParaRPr sz="2400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21" title="CVCS-vs-DVC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575" y="1660950"/>
            <a:ext cx="7143150" cy="3040576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1"/>
          <p:cNvSpPr txBox="1"/>
          <p:nvPr/>
        </p:nvSpPr>
        <p:spPr>
          <a:xfrm>
            <a:off x="1634100" y="334850"/>
            <a:ext cx="6724200" cy="8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b="1" lang="en-GB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Centralized vs Distributed</a:t>
            </a:r>
            <a:r>
              <a:rPr b="1" lang="en-GB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Version Control</a:t>
            </a:r>
            <a:endParaRPr b="1" sz="2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 txBox="1"/>
          <p:nvPr/>
        </p:nvSpPr>
        <p:spPr>
          <a:xfrm>
            <a:off x="1098375" y="1473400"/>
            <a:ext cx="7393800" cy="13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chemeClr val="lt2"/>
                </a:solidFill>
              </a:rPr>
              <a:t>Git is a Distributed Version Control System.</a:t>
            </a:r>
            <a:endParaRPr b="1" sz="2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2"/>
                </a:solidFill>
              </a:rPr>
              <a:t>You work locally and Push to the central Repository</a:t>
            </a:r>
            <a:endParaRPr sz="24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3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use Git?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3"/>
          <p:cNvSpPr txBox="1"/>
          <p:nvPr>
            <p:ph idx="1" type="body"/>
          </p:nvPr>
        </p:nvSpPr>
        <p:spPr>
          <a:xfrm>
            <a:off x="4572000" y="241100"/>
            <a:ext cx="4166400" cy="48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5600"/>
              <a:t>1. Track Changes</a:t>
            </a:r>
            <a:endParaRPr b="1" sz="5600"/>
          </a:p>
          <a:p>
            <a:pPr indent="-31750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5600"/>
              <a:t>Git records every modification to your files over time.</a:t>
            </a:r>
            <a:endParaRPr sz="5600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5600"/>
              <a:t>2. Collaboration</a:t>
            </a:r>
            <a:endParaRPr b="1" sz="5600"/>
          </a:p>
          <a:p>
            <a:pPr indent="-31750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5600"/>
              <a:t>Multiple developers can work on the same project using shared repositories.</a:t>
            </a:r>
            <a:endParaRPr sz="5600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5600"/>
              <a:t>3. Backup</a:t>
            </a:r>
            <a:endParaRPr b="1" sz="5600"/>
          </a:p>
          <a:p>
            <a:pPr indent="-31750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5600"/>
              <a:t>Code is safely stored and recoverable from remote repositories.</a:t>
            </a:r>
            <a:endParaRPr sz="5600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5600"/>
              <a:t>4. See History</a:t>
            </a:r>
            <a:endParaRPr b="1" sz="5600"/>
          </a:p>
          <a:p>
            <a:pPr indent="-31750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5600"/>
              <a:t>Git lets you view who made changes and when.</a:t>
            </a:r>
            <a:endParaRPr sz="5600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5600"/>
              <a:t>5. Branching and Merging</a:t>
            </a:r>
            <a:endParaRPr b="1" sz="5600"/>
          </a:p>
          <a:p>
            <a:pPr indent="-31750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5600"/>
              <a:t>Work on separate features without affecting the main code, then combine changes.</a:t>
            </a:r>
            <a:endParaRPr sz="56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55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55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25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5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basics &amp; workflow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 txBox="1"/>
          <p:nvPr>
            <p:ph idx="1" type="body"/>
          </p:nvPr>
        </p:nvSpPr>
        <p:spPr>
          <a:xfrm>
            <a:off x="4572000" y="308075"/>
            <a:ext cx="4166400" cy="44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6400"/>
              <a:t>1. Working Directory</a:t>
            </a:r>
            <a:endParaRPr b="1" sz="6400"/>
          </a:p>
          <a:p>
            <a:pPr indent="-33020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6400"/>
              <a:t>The local folder where you modify project files.</a:t>
            </a:r>
            <a:endParaRPr sz="6400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6400"/>
              <a:t>2. Staging Area </a:t>
            </a:r>
            <a:endParaRPr b="1" sz="6400"/>
          </a:p>
          <a:p>
            <a:pPr indent="-33020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6400"/>
              <a:t>A place where you prepare changes before committing them.</a:t>
            </a:r>
            <a:endParaRPr sz="6400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6400"/>
              <a:t>3. Git Repository</a:t>
            </a:r>
            <a:endParaRPr b="1" sz="6400"/>
          </a:p>
          <a:p>
            <a:pPr indent="-33020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6400"/>
              <a:t>The .git folder that stores all version history and configuration for your project.</a:t>
            </a:r>
            <a:endParaRPr sz="6400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6400"/>
              <a:t>4. Remote Repository</a:t>
            </a:r>
            <a:endParaRPr b="1" sz="6400"/>
          </a:p>
          <a:p>
            <a:pPr indent="-33020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-GB" sz="6400"/>
              <a:t>A version of your repository hosted on a server like GitHub for collaboration.</a:t>
            </a:r>
            <a:endParaRPr sz="6400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Git basics &amp; workflow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5"/>
          <p:cNvSpPr txBox="1"/>
          <p:nvPr>
            <p:ph idx="1" type="body"/>
          </p:nvPr>
        </p:nvSpPr>
        <p:spPr>
          <a:xfrm>
            <a:off x="4644675" y="187525"/>
            <a:ext cx="4166400" cy="48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9084"/>
              <a:t>Basic flow: </a:t>
            </a:r>
            <a:r>
              <a:rPr lang="en-GB" sz="9084"/>
              <a:t>Edit → Stage → Commit → Push</a:t>
            </a:r>
            <a:endParaRPr sz="9084"/>
          </a:p>
          <a:p>
            <a:pPr indent="-347420" lvl="0" marL="457200" marR="3810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b="1" lang="en-GB" sz="7484"/>
              <a:t>Edit</a:t>
            </a:r>
            <a:r>
              <a:rPr lang="en-GB" sz="7484"/>
              <a:t> -You make changes, add new files, or delete things.</a:t>
            </a:r>
            <a:endParaRPr sz="7484"/>
          </a:p>
          <a:p>
            <a:pPr indent="-347420" lvl="0" marL="457200" marR="3810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7484"/>
              <a:t>Stage-</a:t>
            </a:r>
            <a:r>
              <a:rPr lang="en-GB" sz="7484"/>
              <a:t> your changes by adding them to the Staging Area using git add.</a:t>
            </a:r>
            <a:endParaRPr sz="7484"/>
          </a:p>
          <a:p>
            <a:pPr indent="-347420" lvl="0" marL="457200" marR="3810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7484"/>
              <a:t>Commit-</a:t>
            </a:r>
            <a:r>
              <a:rPr lang="en-GB" sz="7484"/>
              <a:t> the staged changes to your Local Repository with git commit.</a:t>
            </a:r>
            <a:endParaRPr sz="7484"/>
          </a:p>
          <a:p>
            <a:pPr indent="-347420" lvl="0" marL="457200" marR="3810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 sz="7484"/>
              <a:t>Push </a:t>
            </a:r>
            <a:r>
              <a:rPr lang="en-GB" sz="7484"/>
              <a:t>your commits from your local repository to the Remote Repository (like GitHub) using git push.</a:t>
            </a:r>
            <a:endParaRPr sz="7484"/>
          </a:p>
          <a:p>
            <a:pPr indent="0" lvl="0" marL="4572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4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684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7200"/>
          </a:p>
          <a:p>
            <a:pPr indent="0" lvl="0" marL="381000" marR="3810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